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09" r:id="rId3"/>
    <p:sldId id="395" r:id="rId4"/>
    <p:sldId id="394" r:id="rId5"/>
    <p:sldId id="414" r:id="rId6"/>
    <p:sldId id="396" r:id="rId7"/>
    <p:sldId id="409" r:id="rId8"/>
    <p:sldId id="397" r:id="rId9"/>
    <p:sldId id="398" r:id="rId10"/>
    <p:sldId id="399" r:id="rId11"/>
    <p:sldId id="420" r:id="rId12"/>
    <p:sldId id="400" r:id="rId13"/>
    <p:sldId id="404" r:id="rId14"/>
    <p:sldId id="403" r:id="rId15"/>
    <p:sldId id="422" r:id="rId16"/>
    <p:sldId id="421" r:id="rId17"/>
    <p:sldId id="406" r:id="rId18"/>
    <p:sldId id="405" r:id="rId19"/>
    <p:sldId id="407" r:id="rId20"/>
    <p:sldId id="410" r:id="rId21"/>
    <p:sldId id="408" r:id="rId22"/>
    <p:sldId id="391" r:id="rId23"/>
    <p:sldId id="381" r:id="rId24"/>
    <p:sldId id="415" r:id="rId25"/>
    <p:sldId id="416" r:id="rId26"/>
    <p:sldId id="417" r:id="rId27"/>
    <p:sldId id="418" r:id="rId28"/>
    <p:sldId id="419" r:id="rId29"/>
    <p:sldId id="411" r:id="rId30"/>
    <p:sldId id="392" r:id="rId31"/>
    <p:sldId id="412" r:id="rId32"/>
    <p:sldId id="413" r:id="rId33"/>
    <p:sldId id="302" r:id="rId34"/>
    <p:sldId id="386" r:id="rId35"/>
    <p:sldId id="387" r:id="rId36"/>
    <p:sldId id="390" r:id="rId37"/>
    <p:sldId id="388" r:id="rId38"/>
    <p:sldId id="379" r:id="rId39"/>
    <p:sldId id="369" r:id="rId40"/>
    <p:sldId id="340" r:id="rId41"/>
    <p:sldId id="385" r:id="rId42"/>
    <p:sldId id="383" r:id="rId43"/>
    <p:sldId id="384" r:id="rId4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77" d="100"/>
          <a:sy n="77" d="100"/>
        </p:scale>
        <p:origin x="67" y="182"/>
      </p:cViewPr>
      <p:guideLst>
        <p:guide pos="840"/>
        <p:guide orient="horz" pos="1992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13.11.2022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13.11.2022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004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5380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318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4247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1425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1360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5011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890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6207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787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649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287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8537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4940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1453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5325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4027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837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122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8830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4123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3407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6488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3025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573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0342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36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73344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84001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916596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52219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273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698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4795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262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zoom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gate.idiv.d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Evolution of global biodiversity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8277225" y="3648075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E1FF5B7-A0D1-C5DA-59EF-69A35028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110698"/>
            <a:ext cx="9687048" cy="30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 change, according to Darwin: </a:t>
            </a:r>
            <a:r>
              <a:rPr lang="en-US" b="1" dirty="0">
                <a:solidFill>
                  <a:schemeClr val="tx1"/>
                </a:solidFill>
              </a:rPr>
              <a:t>natural selection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A386D-DB0D-EEFE-6A8F-F3C3DE8DF111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Darwin (1859)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On the Origin of Species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E5FF78-7F60-2276-325E-B45241D2272E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>
            <a:extLst>
              <a:ext uri="{FF2B5EF4-FFF2-40B4-BE49-F238E27FC236}">
                <a16:creationId xmlns:a16="http://schemas.microsoft.com/office/drawing/2014/main" id="{CC46DE7E-54FD-246B-90D2-76C81642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43627"/>
            <a:ext cx="1362352" cy="19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0902D6-3129-5DC0-D0E1-303AEB5433D1}"/>
              </a:ext>
            </a:extLst>
          </p:cNvPr>
          <p:cNvSpPr txBox="1"/>
          <p:nvPr/>
        </p:nvSpPr>
        <p:spPr>
          <a:xfrm>
            <a:off x="1246712" y="5228243"/>
            <a:ext cx="104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selection is passive (the environment selects) and acts over generations, not during lifetime. </a:t>
            </a:r>
          </a:p>
        </p:txBody>
      </p:sp>
    </p:spTree>
    <p:extLst>
      <p:ext uri="{BB962C8B-B14F-4D97-AF65-F5344CB8AC3E}">
        <p14:creationId xmlns:p14="http://schemas.microsoft.com/office/powerpoint/2010/main" val="19762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Adaptation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B830CE6-18D3-033F-581F-F0B1B761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44349"/>
            <a:ext cx="3362325" cy="54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EC152C-7F46-5E5F-9C88-A63BE9319EF2}"/>
              </a:ext>
            </a:extLst>
          </p:cNvPr>
          <p:cNvSpPr txBox="1"/>
          <p:nvPr/>
        </p:nvSpPr>
        <p:spPr>
          <a:xfrm>
            <a:off x="4995863" y="3945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Organisms do not adapt during their lifetime, the merely reproduce and die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85440-5430-F79B-24BC-0F5FE64ECF37}"/>
              </a:ext>
            </a:extLst>
          </p:cNvPr>
          <p:cNvSpPr txBox="1"/>
          <p:nvPr/>
        </p:nvSpPr>
        <p:spPr>
          <a:xfrm>
            <a:off x="4995863" y="94434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Adaptation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process of natural selection that fits organisms to their environment, enhancing their fitness.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reached by the population during that process.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phenotypic trait or adaptive trait, with a functional role in each individual organism, that is maintained and has evolved through natural selection.</a:t>
            </a:r>
          </a:p>
        </p:txBody>
      </p:sp>
    </p:spTree>
    <p:extLst>
      <p:ext uri="{BB962C8B-B14F-4D97-AF65-F5344CB8AC3E}">
        <p14:creationId xmlns:p14="http://schemas.microsoft.com/office/powerpoint/2010/main" val="24898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Types of </a:t>
            </a:r>
            <a:r>
              <a:rPr lang="en-US" b="1" dirty="0">
                <a:solidFill>
                  <a:schemeClr val="tx1"/>
                </a:solidFill>
              </a:rPr>
              <a:t>selection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270162-90B7-79B0-5C79-B3E104A13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75" y="1089945"/>
            <a:ext cx="4860248" cy="483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C319-AB44-4E85-64B0-44BF67103C68}"/>
              </a:ext>
            </a:extLst>
          </p:cNvPr>
          <p:cNvSpPr txBox="1"/>
          <p:nvPr/>
        </p:nvSpPr>
        <p:spPr>
          <a:xfrm>
            <a:off x="4200197" y="108478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Directional selection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4F065A-2F33-0075-880D-4BD66049C88E}"/>
              </a:ext>
            </a:extLst>
          </p:cNvPr>
          <p:cNvGrpSpPr/>
          <p:nvPr/>
        </p:nvGrpSpPr>
        <p:grpSpPr>
          <a:xfrm>
            <a:off x="4200197" y="2675456"/>
            <a:ext cx="2210862" cy="1334569"/>
            <a:chOff x="3904922" y="2475431"/>
            <a:chExt cx="2210862" cy="13345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C1BA1-15B2-28DD-8B7E-363136269287}"/>
                </a:ext>
              </a:extLst>
            </p:cNvPr>
            <p:cNvSpPr txBox="1"/>
            <p:nvPr/>
          </p:nvSpPr>
          <p:spPr>
            <a:xfrm>
              <a:off x="3904922" y="2475431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Stabilizing selection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304E2A-65B8-5F35-4B87-91A4916A25A4}"/>
                </a:ext>
              </a:extLst>
            </p:cNvPr>
            <p:cNvSpPr/>
            <p:nvPr/>
          </p:nvSpPr>
          <p:spPr>
            <a:xfrm>
              <a:off x="4410075" y="2819400"/>
              <a:ext cx="88582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C5B2E-1487-7C96-7102-FA7864C0AA7F}"/>
              </a:ext>
            </a:extLst>
          </p:cNvPr>
          <p:cNvGrpSpPr/>
          <p:nvPr/>
        </p:nvGrpSpPr>
        <p:grpSpPr>
          <a:xfrm>
            <a:off x="4200197" y="4352057"/>
            <a:ext cx="2185214" cy="1334569"/>
            <a:chOff x="3904922" y="2475431"/>
            <a:chExt cx="2185214" cy="13345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CAC1FF-EFFE-16DF-7D92-BC2DCFD56311}"/>
                </a:ext>
              </a:extLst>
            </p:cNvPr>
            <p:cNvSpPr txBox="1"/>
            <p:nvPr/>
          </p:nvSpPr>
          <p:spPr>
            <a:xfrm>
              <a:off x="3904922" y="2475431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Disruptive selection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C0E1AA-E4FE-7DEF-2AF9-94A42C2E67CF}"/>
                </a:ext>
              </a:extLst>
            </p:cNvPr>
            <p:cNvSpPr/>
            <p:nvPr/>
          </p:nvSpPr>
          <p:spPr>
            <a:xfrm>
              <a:off x="4410075" y="2819400"/>
              <a:ext cx="88582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2" name="Picture 4" descr="Process of Natural Selection ">
            <a:extLst>
              <a:ext uri="{FF2B5EF4-FFF2-40B4-BE49-F238E27FC236}">
                <a16:creationId xmlns:a16="http://schemas.microsoft.com/office/drawing/2014/main" id="{7755BF2A-36A8-6755-7A17-BD95528ED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3" t="10818" r="-424"/>
          <a:stretch/>
        </p:blipFill>
        <p:spPr bwMode="auto">
          <a:xfrm>
            <a:off x="8314693" y="894726"/>
            <a:ext cx="2501809" cy="22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rocess of Natural Selection ">
            <a:extLst>
              <a:ext uri="{FF2B5EF4-FFF2-40B4-BE49-F238E27FC236}">
                <a16:creationId xmlns:a16="http://schemas.microsoft.com/office/drawing/2014/main" id="{5F7A4A8C-DF71-C789-FD5B-376FCDBF2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8" r="50953"/>
          <a:stretch/>
        </p:blipFill>
        <p:spPr bwMode="auto">
          <a:xfrm>
            <a:off x="8407660" y="4062131"/>
            <a:ext cx="2408842" cy="22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E49C7D-FB15-A47B-F3AE-E7C5D992CE60}"/>
              </a:ext>
            </a:extLst>
          </p:cNvPr>
          <p:cNvCxnSpPr>
            <a:cxnSpLocks/>
          </p:cNvCxnSpPr>
          <p:nvPr/>
        </p:nvCxnSpPr>
        <p:spPr>
          <a:xfrm>
            <a:off x="6592392" y="1271993"/>
            <a:ext cx="150187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4C4B3E-952A-7B6A-E395-F336A1A3AB11}"/>
              </a:ext>
            </a:extLst>
          </p:cNvPr>
          <p:cNvCxnSpPr>
            <a:cxnSpLocks/>
          </p:cNvCxnSpPr>
          <p:nvPr/>
        </p:nvCxnSpPr>
        <p:spPr>
          <a:xfrm>
            <a:off x="6513651" y="4536723"/>
            <a:ext cx="150187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A74E59-A59C-9C05-DCB0-C56E36898541}"/>
              </a:ext>
            </a:extLst>
          </p:cNvPr>
          <p:cNvSpPr txBox="1"/>
          <p:nvPr/>
        </p:nvSpPr>
        <p:spPr>
          <a:xfrm>
            <a:off x="8314693" y="912514"/>
            <a:ext cx="20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Lamarck’s giraffes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6581C-7DE0-2163-09A3-1DF110F9DAC1}"/>
              </a:ext>
            </a:extLst>
          </p:cNvPr>
          <p:cNvSpPr txBox="1"/>
          <p:nvPr/>
        </p:nvSpPr>
        <p:spPr>
          <a:xfrm>
            <a:off x="8314693" y="3783939"/>
            <a:ext cx="18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Darwin’s finches</a:t>
            </a:r>
          </a:p>
        </p:txBody>
      </p:sp>
    </p:spTree>
    <p:extLst>
      <p:ext uri="{BB962C8B-B14F-4D97-AF65-F5344CB8AC3E}">
        <p14:creationId xmlns:p14="http://schemas.microsoft.com/office/powerpoint/2010/main" val="89895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From natural selection to 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60D4EF-B5CC-36CC-1070-6F3B43F0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0140E-22E6-3537-E2C5-414419FCA1B1}"/>
                  </a:ext>
                </a:extLst>
              </p:cNvPr>
              <p:cNvSpPr txBox="1"/>
              <p:nvPr/>
            </p:nvSpPr>
            <p:spPr>
              <a:xfrm>
                <a:off x="6934200" y="1280247"/>
                <a:ext cx="4333875" cy="4985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There is genetic variation within populations (due to mutations, recombination, genetic drift)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:r>
                  <a:rPr lang="en-US" dirty="0"/>
                  <a:t>Individuals of some genotypes are selected, others die off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:r>
                  <a:rPr lang="en-US" dirty="0"/>
                  <a:t>Populations with different traits (phenotypes) get too different to reproduce, or they are split geographically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:r>
                  <a:rPr lang="en-US" b="1" dirty="0"/>
                  <a:t>Reproductive isolation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:r>
                  <a:rPr lang="en-US" b="1" dirty="0"/>
                  <a:t>Speciation</a:t>
                </a:r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0140E-22E6-3537-E2C5-414419FCA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280247"/>
                <a:ext cx="4333875" cy="4985980"/>
              </a:xfrm>
              <a:prstGeom prst="rect">
                <a:avLst/>
              </a:prstGeom>
              <a:blipFill>
                <a:blip r:embed="rId4"/>
                <a:stretch>
                  <a:fillRect t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9A681BE-EEFE-AC0D-9239-64A50C1C30EA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ECFE1-716A-8453-3B5F-312CD13F820C}"/>
              </a:ext>
            </a:extLst>
          </p:cNvPr>
          <p:cNvSpPr/>
          <p:nvPr/>
        </p:nvSpPr>
        <p:spPr>
          <a:xfrm>
            <a:off x="5410200" y="1200149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948FD-2F10-1919-7FCF-BE07BE00B21A}"/>
              </a:ext>
            </a:extLst>
          </p:cNvPr>
          <p:cNvSpPr txBox="1"/>
          <p:nvPr/>
        </p:nvSpPr>
        <p:spPr>
          <a:xfrm>
            <a:off x="8314693" y="912514"/>
            <a:ext cx="20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Lamarck’s giraffes</a:t>
            </a:r>
          </a:p>
        </p:txBody>
      </p:sp>
    </p:spTree>
    <p:extLst>
      <p:ext uri="{BB962C8B-B14F-4D97-AF65-F5344CB8AC3E}">
        <p14:creationId xmlns:p14="http://schemas.microsoft.com/office/powerpoint/2010/main" val="26422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supports this idea of evolution?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6096000" cy="441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Hierarchical structure of similarity in nature.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The existence of homologies</a:t>
            </a:r>
            <a:r>
              <a:rPr lang="en-US" altLang="en-US" dirty="0"/>
              <a:t> and parallel evolution</a:t>
            </a:r>
            <a:endParaRPr lang="cs-CZ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Fossils</a:t>
            </a:r>
            <a:r>
              <a:rPr lang="cs-CZ" altLang="en-US" sz="1800" dirty="0"/>
              <a:t>.</a:t>
            </a:r>
            <a:r>
              <a:rPr lang="en-GB" altLang="en-US" sz="1800" dirty="0"/>
              <a:t> </a:t>
            </a:r>
            <a:endParaRPr lang="cs-CZ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Imprints in embryonal development</a:t>
            </a:r>
            <a:r>
              <a:rPr lang="cs-CZ" altLang="en-US" sz="1800" dirty="0"/>
              <a:t>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Imperfect nature of some traits</a:t>
            </a:r>
            <a:r>
              <a:rPr lang="en-US" altLang="en-US" dirty="0"/>
              <a:t>.</a:t>
            </a:r>
            <a:endParaRPr lang="cs-CZ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Non-random distribution of organisms</a:t>
            </a:r>
            <a:r>
              <a:rPr lang="cs-CZ" altLang="en-US" sz="1800" dirty="0"/>
              <a:t>.</a:t>
            </a:r>
            <a:endParaRPr lang="en-GB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We can </a:t>
            </a:r>
            <a:r>
              <a:rPr lang="cs-CZ" altLang="en-US" sz="1800" dirty="0" err="1"/>
              <a:t>observe</a:t>
            </a:r>
            <a:r>
              <a:rPr lang="en-US" altLang="en-US" sz="1800" dirty="0"/>
              <a:t> it in action right now.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It can also be re-created </a:t>
            </a:r>
            <a:r>
              <a:rPr lang="cs-CZ" altLang="en-US" dirty="0"/>
              <a:t>by </a:t>
            </a:r>
            <a:r>
              <a:rPr lang="cs-CZ" altLang="en-US" dirty="0" err="1"/>
              <a:t>humans</a:t>
            </a:r>
            <a:r>
              <a:rPr lang="cs-CZ" altLang="en-US" dirty="0"/>
              <a:t>, </a:t>
            </a:r>
            <a:r>
              <a:rPr lang="cs-CZ" altLang="en-US" dirty="0" err="1"/>
              <a:t>either</a:t>
            </a:r>
            <a:r>
              <a:rPr lang="cs-CZ" altLang="en-US" dirty="0"/>
              <a:t> </a:t>
            </a:r>
            <a:r>
              <a:rPr lang="cs-CZ" altLang="en-US" dirty="0" err="1"/>
              <a:t>experimentally</a:t>
            </a:r>
            <a:r>
              <a:rPr lang="en-US" altLang="en-US" dirty="0"/>
              <a:t> (on </a:t>
            </a:r>
            <a:r>
              <a:rPr lang="en-US" altLang="en-US" dirty="0" err="1"/>
              <a:t>drosophillas</a:t>
            </a:r>
            <a:r>
              <a:rPr lang="en-US" altLang="en-US" dirty="0"/>
              <a:t>, bacteria, …)</a:t>
            </a:r>
            <a:r>
              <a:rPr lang="cs-CZ" altLang="en-US" dirty="0"/>
              <a:t>, </a:t>
            </a:r>
            <a:r>
              <a:rPr lang="cs-CZ" altLang="en-US" dirty="0" err="1"/>
              <a:t>or</a:t>
            </a:r>
            <a:r>
              <a:rPr lang="cs-CZ" altLang="en-US" dirty="0"/>
              <a:t> by </a:t>
            </a:r>
            <a:r>
              <a:rPr lang="cs-CZ" altLang="en-US" dirty="0" err="1"/>
              <a:t>breeding</a:t>
            </a:r>
            <a:endParaRPr lang="cs-CZ" altLang="en-US" sz="1800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5B0D44-E1F8-40B9-C1A2-AD68439E2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485" y="861930"/>
            <a:ext cx="4551890" cy="525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3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Phylogeny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genealogy of species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434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 Box 30">
            <a:extLst>
              <a:ext uri="{FF2B5EF4-FFF2-40B4-BE49-F238E27FC236}">
                <a16:creationId xmlns:a16="http://schemas.microsoft.com/office/drawing/2014/main" id="{DA4C6DD9-CC76-31AA-6C93-DED7FE7EA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572" y="918477"/>
            <a:ext cx="33528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cs-CZ" altLang="en-US" sz="2000" b="1" dirty="0"/>
              <a:t>Taxonomie </a:t>
            </a:r>
            <a:r>
              <a:rPr lang="cs-CZ" altLang="en-US" sz="2000" dirty="0"/>
              <a:t>– hierarchická klasifikace organismů</a:t>
            </a:r>
            <a:endParaRPr lang="cs-CZ" altLang="en-US" sz="2000" b="1" dirty="0"/>
          </a:p>
          <a:p>
            <a:pPr eaLnBrk="1" hangingPunct="1">
              <a:spcAft>
                <a:spcPct val="100000"/>
              </a:spcAft>
            </a:pPr>
            <a:r>
              <a:rPr lang="cs-CZ" altLang="en-US" sz="2000" b="1" dirty="0"/>
              <a:t>Fylogeneze</a:t>
            </a:r>
            <a:r>
              <a:rPr lang="cs-CZ" altLang="en-US" sz="2000" dirty="0"/>
              <a:t> – kmenový vývoj organismů v historickém (evolučním) sledu</a:t>
            </a:r>
          </a:p>
          <a:p>
            <a:pPr eaLnBrk="1" hangingPunct="1">
              <a:spcAft>
                <a:spcPct val="100000"/>
              </a:spcAft>
            </a:pPr>
            <a:r>
              <a:rPr lang="cs-CZ" altLang="en-US" sz="2000" b="1" dirty="0" err="1"/>
              <a:t>Anageneze</a:t>
            </a:r>
            <a:r>
              <a:rPr lang="cs-CZ" altLang="en-US" sz="2000" dirty="0"/>
              <a:t> (neboli mikroevoluce) – evoluční změny uvnitř druhu</a:t>
            </a:r>
          </a:p>
          <a:p>
            <a:pPr eaLnBrk="1" hangingPunct="1">
              <a:spcAft>
                <a:spcPct val="100000"/>
              </a:spcAft>
            </a:pPr>
            <a:r>
              <a:rPr lang="en-US" altLang="en-US" sz="2000" b="1" dirty="0" err="1"/>
              <a:t>Speciace</a:t>
            </a:r>
            <a:r>
              <a:rPr lang="cs-CZ" altLang="en-US" sz="2000" dirty="0"/>
              <a:t> (neboli makroevoluce neboli </a:t>
            </a:r>
            <a:r>
              <a:rPr lang="en-US" altLang="en-US" sz="2000" b="1" dirty="0" err="1"/>
              <a:t>kladogeneze</a:t>
            </a:r>
            <a:r>
              <a:rPr lang="cs-CZ" altLang="en-US" sz="2000" dirty="0"/>
              <a:t>) – štěpení linií v samostatné druhy</a:t>
            </a:r>
          </a:p>
        </p:txBody>
      </p:sp>
      <p:grpSp>
        <p:nvGrpSpPr>
          <p:cNvPr id="6" name="Group 45">
            <a:extLst>
              <a:ext uri="{FF2B5EF4-FFF2-40B4-BE49-F238E27FC236}">
                <a16:creationId xmlns:a16="http://schemas.microsoft.com/office/drawing/2014/main" id="{EA586F02-86F3-CD88-BAD4-A4479529811A}"/>
              </a:ext>
            </a:extLst>
          </p:cNvPr>
          <p:cNvGrpSpPr>
            <a:grpSpLocks/>
          </p:cNvGrpSpPr>
          <p:nvPr/>
        </p:nvGrpSpPr>
        <p:grpSpPr bwMode="auto">
          <a:xfrm>
            <a:off x="1416628" y="772059"/>
            <a:ext cx="5410200" cy="5715000"/>
            <a:chOff x="2352" y="432"/>
            <a:chExt cx="3408" cy="3600"/>
          </a:xfrm>
        </p:grpSpPr>
        <p:grpSp>
          <p:nvGrpSpPr>
            <p:cNvPr id="7" name="Group 43">
              <a:extLst>
                <a:ext uri="{FF2B5EF4-FFF2-40B4-BE49-F238E27FC236}">
                  <a16:creationId xmlns:a16="http://schemas.microsoft.com/office/drawing/2014/main" id="{5D79A540-8332-98D9-C615-ACA0D6E61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432"/>
              <a:ext cx="3408" cy="3600"/>
              <a:chOff x="1920" y="457"/>
              <a:chExt cx="3690" cy="3863"/>
            </a:xfrm>
          </p:grpSpPr>
          <p:pic>
            <p:nvPicPr>
              <p:cNvPr id="9" name="Picture 32">
                <a:extLst>
                  <a:ext uri="{FF2B5EF4-FFF2-40B4-BE49-F238E27FC236}">
                    <a16:creationId xmlns:a16="http://schemas.microsoft.com/office/drawing/2014/main" id="{5D24E412-04CD-92B9-A425-F6A553A34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523"/>
                <a:ext cx="3690" cy="37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3">
                <a:extLst>
                  <a:ext uri="{FF2B5EF4-FFF2-40B4-BE49-F238E27FC236}">
                    <a16:creationId xmlns:a16="http://schemas.microsoft.com/office/drawing/2014/main" id="{0E3F13B6-5674-EEE4-A993-9E9AD6BDAC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" y="457"/>
                <a:ext cx="341" cy="3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34">
                <a:extLst>
                  <a:ext uri="{FF2B5EF4-FFF2-40B4-BE49-F238E27FC236}">
                    <a16:creationId xmlns:a16="http://schemas.microsoft.com/office/drawing/2014/main" id="{D762EF76-1F65-D34D-A815-FA406B141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" y="813"/>
                <a:ext cx="413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35">
                <a:extLst>
                  <a:ext uri="{FF2B5EF4-FFF2-40B4-BE49-F238E27FC236}">
                    <a16:creationId xmlns:a16="http://schemas.microsoft.com/office/drawing/2014/main" id="{7FD47AE2-92AD-56FB-46E2-BA8DDAF2A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" y="1143"/>
                <a:ext cx="371" cy="2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6">
                <a:extLst>
                  <a:ext uri="{FF2B5EF4-FFF2-40B4-BE49-F238E27FC236}">
                    <a16:creationId xmlns:a16="http://schemas.microsoft.com/office/drawing/2014/main" id="{7085B90C-056F-CB82-9E90-4B65E28BAD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5" y="1473"/>
                <a:ext cx="453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37">
                <a:extLst>
                  <a:ext uri="{FF2B5EF4-FFF2-40B4-BE49-F238E27FC236}">
                    <a16:creationId xmlns:a16="http://schemas.microsoft.com/office/drawing/2014/main" id="{151E3BF5-AF0C-79D5-3EFA-E5A6AD85BC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0" y="1761"/>
                <a:ext cx="460" cy="4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38">
                <a:extLst>
                  <a:ext uri="{FF2B5EF4-FFF2-40B4-BE49-F238E27FC236}">
                    <a16:creationId xmlns:a16="http://schemas.microsoft.com/office/drawing/2014/main" id="{7F01BE97-F7BF-A646-1A89-0C99B25A0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3" y="2051"/>
                <a:ext cx="332" cy="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9">
                <a:extLst>
                  <a:ext uri="{FF2B5EF4-FFF2-40B4-BE49-F238E27FC236}">
                    <a16:creationId xmlns:a16="http://schemas.microsoft.com/office/drawing/2014/main" id="{6397EC88-685C-905B-78BA-C6B514948F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3" y="2463"/>
                <a:ext cx="300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41">
                <a:extLst>
                  <a:ext uri="{FF2B5EF4-FFF2-40B4-BE49-F238E27FC236}">
                    <a16:creationId xmlns:a16="http://schemas.microsoft.com/office/drawing/2014/main" id="{5372AC0C-9965-7ABE-1FCD-790428BE6F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5" y="3247"/>
                <a:ext cx="412" cy="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2">
                <a:extLst>
                  <a:ext uri="{FF2B5EF4-FFF2-40B4-BE49-F238E27FC236}">
                    <a16:creationId xmlns:a16="http://schemas.microsoft.com/office/drawing/2014/main" id="{F5E391A3-476E-25B5-331B-95776D176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" y="3701"/>
                <a:ext cx="363" cy="4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" name="Text Box 44">
              <a:extLst>
                <a:ext uri="{FF2B5EF4-FFF2-40B4-BE49-F238E27FC236}">
                  <a16:creationId xmlns:a16="http://schemas.microsoft.com/office/drawing/2014/main" id="{52BC1AAB-975B-EB46-70FE-FACCED1A4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480"/>
              <a:ext cx="960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Canid phylogeny</a:t>
              </a:r>
              <a:r>
                <a:rPr lang="cs-CZ" altLang="en-US" dirty="0"/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2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B7AF1-DBEE-5D01-D072-D80F74034315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Esselstyn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GBE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41551-888E-49B2-1047-FC0CCF921FA6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4" descr="-Maximum likelihood estimate of mammalian phylogeny from 3,787 concatenated ultraconserved elements. Clades discussed in the text are labeled. Branches between Metatheria (marsupials), Eutheria (placentals), and Prototheria (platypus; not shown) were truncated for ease of presentation. Bootstrap support values are 100 unless otherwise noted. Taxa with an asterisk after the specific epithet are those we enriched and sequenced. ">
            <a:extLst>
              <a:ext uri="{FF2B5EF4-FFF2-40B4-BE49-F238E27FC236}">
                <a16:creationId xmlns:a16="http://schemas.microsoft.com/office/drawing/2014/main" id="{7C675873-3183-CF0B-2681-B147D0C976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1A2B0-533C-9408-7BC3-300DA73C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10293"/>
            <a:ext cx="4457699" cy="56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6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 descr="The origin of Metazoa: a unicellular perspective | Nature Reviews Genetics">
            <a:extLst>
              <a:ext uri="{FF2B5EF4-FFF2-40B4-BE49-F238E27FC236}">
                <a16:creationId xmlns:a16="http://schemas.microsoft.com/office/drawing/2014/main" id="{3D2D91B0-D7AE-377F-AF9D-547AC57C2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1718"/>
            <a:ext cx="6029757" cy="544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14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97CB882-DCD1-A035-2C45-176465C7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73" y="681036"/>
            <a:ext cx="5974484" cy="583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DB7AF1-DBEE-5D01-D072-D80F74034315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41551-888E-49B2-1047-FC0CCF921FA6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0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biodiversity came to be?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Biodiversity through geological time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B7AF1-DBEE-5D01-D072-D80F74034315}"/>
              </a:ext>
            </a:extLst>
          </p:cNvPr>
          <p:cNvSpPr txBox="1"/>
          <p:nvPr/>
        </p:nvSpPr>
        <p:spPr>
          <a:xfrm>
            <a:off x="294642" y="5938574"/>
            <a:ext cx="1110678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r>
              <a:rPr lang="en-US" dirty="0">
                <a:hlinkClick r:id="rId3"/>
              </a:rPr>
              <a:t>https://www.onezoom.org/</a:t>
            </a: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41551-888E-49B2-1047-FC0CCF921FA6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3A3243B-194C-576F-E298-971A3DEE2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75" b="11225"/>
          <a:stretch/>
        </p:blipFill>
        <p:spPr>
          <a:xfrm>
            <a:off x="1228726" y="926641"/>
            <a:ext cx="10658473" cy="47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4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remember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The number of taxa steadily increased through geological time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have been 5 major extinction events (the “big five”) and we are likely in the midst of another one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Apart from extinction, the other process generating biodiversity is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You should know the principle of Darwinian natural selection, and how it’s connected to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Evolutionary relationships among organisms are represented by a phylogeny a.k.a. phylogenetic tree</a:t>
            </a:r>
          </a:p>
        </p:txBody>
      </p:sp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much biodiversity is now on Earth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creator has an inordinate fondness of beetles (Charles Darwin)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do we know the total number of species?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1E0182-AC2F-EF95-2AE0-5D6CC152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35" y="776705"/>
            <a:ext cx="4351923" cy="57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 err="1">
                <a:solidFill>
                  <a:srgbClr val="555555"/>
                </a:solidFill>
                <a:effectLst/>
                <a:latin typeface="Helvetica Neue"/>
              </a:rPr>
              <a:t>Pincheira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 and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Helvetica Neue"/>
              </a:rPr>
              <a:t>Donoso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 (2013) </a:t>
            </a:r>
            <a:r>
              <a:rPr lang="en-US" b="0" i="1" dirty="0" err="1">
                <a:solidFill>
                  <a:srgbClr val="555555"/>
                </a:solidFill>
                <a:effectLst/>
                <a:latin typeface="Helvetica Neue"/>
              </a:rPr>
              <a:t>PlosONE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FCD8A5-4667-9442-203D-E1A7F722F1EB}"/>
              </a:ext>
            </a:extLst>
          </p:cNvPr>
          <p:cNvSpPr txBox="1"/>
          <p:nvPr/>
        </p:nvSpPr>
        <p:spPr>
          <a:xfrm>
            <a:off x="1609726" y="85275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Extrapolating</a:t>
            </a:r>
            <a:r>
              <a:rPr lang="en-US" dirty="0"/>
              <a:t> species descriptions through time</a:t>
            </a:r>
          </a:p>
        </p:txBody>
      </p:sp>
    </p:spTree>
    <p:extLst>
      <p:ext uri="{BB962C8B-B14F-4D97-AF65-F5344CB8AC3E}">
        <p14:creationId xmlns:p14="http://schemas.microsoft.com/office/powerpoint/2010/main" val="3968291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do we know the total number of species?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Strain (2011) 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Science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48B6C6-B201-C5DB-F379-FFF7BF86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368269"/>
            <a:ext cx="6734175" cy="412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E9B21-F935-D4E8-DA0D-64CD5EAE7B6A}"/>
              </a:ext>
            </a:extLst>
          </p:cNvPr>
          <p:cNvSpPr txBox="1"/>
          <p:nvPr/>
        </p:nvSpPr>
        <p:spPr>
          <a:xfrm>
            <a:off x="1609726" y="852750"/>
            <a:ext cx="311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Extrapolating</a:t>
            </a:r>
            <a:r>
              <a:rPr lang="en-US" dirty="0"/>
              <a:t> numbers of species per higher taxonomic units</a:t>
            </a:r>
          </a:p>
        </p:txBody>
      </p:sp>
    </p:spTree>
    <p:extLst>
      <p:ext uri="{BB962C8B-B14F-4D97-AF65-F5344CB8AC3E}">
        <p14:creationId xmlns:p14="http://schemas.microsoft.com/office/powerpoint/2010/main" val="3618816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do we know the total number of species?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Fridley (2005) 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Ecology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dirty="0">
                <a:solidFill>
                  <a:srgbClr val="555555"/>
                </a:solidFill>
                <a:latin typeface="Helvetica Neue"/>
                <a:ea typeface="Droid Sans Fallback" pitchFamily="2"/>
                <a:cs typeface="Arial" panose="020B0604020202020204" pitchFamily="34" charset="0"/>
              </a:rPr>
              <a:t>Storch et al. (2012) </a:t>
            </a:r>
            <a:r>
              <a:rPr lang="en-US" sz="1600" b="0" i="1" dirty="0">
                <a:solidFill>
                  <a:srgbClr val="555555"/>
                </a:solidFill>
                <a:latin typeface="Helvetica Neue"/>
                <a:ea typeface="Droid Sans Fallback" pitchFamily="2"/>
                <a:cs typeface="Arial" panose="020B0604020202020204" pitchFamily="34" charset="0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1D3E97-221C-EEB5-1E6C-3BE0EF605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2314876"/>
            <a:ext cx="4800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C34C25E-E6D6-4CB8-D36D-03E5F638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1028699"/>
            <a:ext cx="4913462" cy="527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C627AB-39DA-2C8C-7BC2-2DAC69F554D2}"/>
              </a:ext>
            </a:extLst>
          </p:cNvPr>
          <p:cNvSpPr txBox="1"/>
          <p:nvPr/>
        </p:nvSpPr>
        <p:spPr>
          <a:xfrm>
            <a:off x="1609726" y="85275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Extrapolating</a:t>
            </a:r>
            <a:r>
              <a:rPr lang="en-US" dirty="0"/>
              <a:t> species-area relationship</a:t>
            </a:r>
          </a:p>
        </p:txBody>
      </p:sp>
    </p:spTree>
    <p:extLst>
      <p:ext uri="{BB962C8B-B14F-4D97-AF65-F5344CB8AC3E}">
        <p14:creationId xmlns:p14="http://schemas.microsoft.com/office/powerpoint/2010/main" val="312668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Terry Erwin: 30 million insect species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Terry Erwin, 1971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Legendary entomologist Terry Erwin passes away at age 79">
            <a:extLst>
              <a:ext uri="{FF2B5EF4-FFF2-40B4-BE49-F238E27FC236}">
                <a16:creationId xmlns:a16="http://schemas.microsoft.com/office/drawing/2014/main" id="{206D94D2-6291-8860-7CB9-ABD7ED7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99302"/>
            <a:ext cx="6265993" cy="459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gendary entomologist Terry Erwin passes away at age 79">
            <a:extLst>
              <a:ext uri="{FF2B5EF4-FFF2-40B4-BE49-F238E27FC236}">
                <a16:creationId xmlns:a16="http://schemas.microsoft.com/office/drawing/2014/main" id="{846F5C57-55AB-CA06-00B7-F4EE772A2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99302"/>
            <a:ext cx="1693610" cy="25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5378A-542E-8DED-E169-BC04360D6CA3}"/>
              </a:ext>
            </a:extLst>
          </p:cNvPr>
          <p:cNvSpPr txBox="1"/>
          <p:nvPr/>
        </p:nvSpPr>
        <p:spPr>
          <a:xfrm>
            <a:off x="7810500" y="929280"/>
            <a:ext cx="3486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+mj-lt"/>
              </a:rPr>
              <a:t>The </a:t>
            </a:r>
            <a:r>
              <a:rPr lang="en-US" b="1" i="0" dirty="0">
                <a:solidFill>
                  <a:srgbClr val="2E2E2E"/>
                </a:solidFill>
                <a:effectLst/>
                <a:latin typeface="+mj-lt"/>
              </a:rPr>
              <a:t>30 million </a:t>
            </a:r>
            <a:r>
              <a:rPr lang="en-US" b="0" i="0" dirty="0">
                <a:solidFill>
                  <a:srgbClr val="2E2E2E"/>
                </a:solidFill>
                <a:effectLst/>
                <a:latin typeface="+mj-lt"/>
              </a:rPr>
              <a:t>estimate is based on the evaluation of host specificity of guilds in beetle samples, and subsequent hierarchical ratio extrapolations.</a:t>
            </a:r>
            <a:endParaRPr lang="en-US" dirty="0">
              <a:latin typeface="+mj-lt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84B9CE0-889A-FB89-D89E-C217BC36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87" y="3200400"/>
            <a:ext cx="3095625" cy="23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BD5BA-70B3-DFE2-3126-E0569093FDB8}"/>
              </a:ext>
            </a:extLst>
          </p:cNvPr>
          <p:cNvSpPr txBox="1"/>
          <p:nvPr/>
        </p:nvSpPr>
        <p:spPr>
          <a:xfrm>
            <a:off x="8755920" y="562112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Curculionidae</a:t>
            </a:r>
          </a:p>
        </p:txBody>
      </p:sp>
    </p:spTree>
    <p:extLst>
      <p:ext uri="{BB962C8B-B14F-4D97-AF65-F5344CB8AC3E}">
        <p14:creationId xmlns:p14="http://schemas.microsoft.com/office/powerpoint/2010/main" val="1901485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Novotny: Low host specificity of herbivorous insects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Novotny et al. (2007) 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8E16324-2C55-E625-E228-851B1157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4" y="1188727"/>
            <a:ext cx="6659033" cy="3735999"/>
          </a:xfrm>
          <a:prstGeom prst="rect">
            <a:avLst/>
          </a:prstGeom>
        </p:spPr>
      </p:pic>
      <p:pic>
        <p:nvPicPr>
          <p:cNvPr id="5122" name="Picture 2" descr="prof. RNDr. Vojtěch Novotný, CSc. – Katedra zoologie PřF JU">
            <a:extLst>
              <a:ext uri="{FF2B5EF4-FFF2-40B4-BE49-F238E27FC236}">
                <a16:creationId xmlns:a16="http://schemas.microsoft.com/office/drawing/2014/main" id="{EAB77B6C-82DE-D78E-A1E5-8DB001CE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24" y="118872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934269-F36E-5B76-E56B-939E00057D0B}"/>
              </a:ext>
            </a:extLst>
          </p:cNvPr>
          <p:cNvSpPr txBox="1"/>
          <p:nvPr/>
        </p:nvSpPr>
        <p:spPr>
          <a:xfrm>
            <a:off x="1825447" y="4078978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Vojtech </a:t>
            </a:r>
            <a:r>
              <a:rPr lang="en-US" dirty="0" err="1"/>
              <a:t>Novotn</a:t>
            </a:r>
            <a:r>
              <a:rPr lang="cs-CZ" dirty="0"/>
              <a:t>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Novotny: Low host specificity of herbivorous insects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Novotny et al. (2007) 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rof. RNDr. Vojtěch Novotný, CSc. – Katedra zoologie PřF JU">
            <a:extLst>
              <a:ext uri="{FF2B5EF4-FFF2-40B4-BE49-F238E27FC236}">
                <a16:creationId xmlns:a16="http://schemas.microsoft.com/office/drawing/2014/main" id="{EAB77B6C-82DE-D78E-A1E5-8DB001CE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24" y="118872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10D64-9584-4AE9-C768-CC101C1D0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76" y="1110730"/>
            <a:ext cx="7040124" cy="4406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C19FE-6569-5AFD-B5EC-B038D2112F2B}"/>
              </a:ext>
            </a:extLst>
          </p:cNvPr>
          <p:cNvSpPr txBox="1"/>
          <p:nvPr/>
        </p:nvSpPr>
        <p:spPr>
          <a:xfrm>
            <a:off x="1825447" y="4078978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Vojtech </a:t>
            </a:r>
            <a:r>
              <a:rPr lang="en-US" dirty="0" err="1"/>
              <a:t>Novotn</a:t>
            </a:r>
            <a:r>
              <a:rPr lang="cs-CZ" dirty="0"/>
              <a:t>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is biodiversity distributed among organisms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2D8B975-C006-32E4-8BDC-A00DEC84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179150"/>
            <a:ext cx="9929606" cy="4269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BABCD7-B1AC-1338-3C75-AEFDE8D29FC3}"/>
              </a:ext>
            </a:extLst>
          </p:cNvPr>
          <p:cNvSpPr/>
          <p:nvPr/>
        </p:nvSpPr>
        <p:spPr>
          <a:xfrm>
            <a:off x="9334500" y="4552950"/>
            <a:ext cx="1838325" cy="29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through geological time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2512E2-9C44-8F69-0469-363327BF2B8B}"/>
              </a:ext>
            </a:extLst>
          </p:cNvPr>
          <p:cNvGrpSpPr/>
          <p:nvPr/>
        </p:nvGrpSpPr>
        <p:grpSpPr>
          <a:xfrm>
            <a:off x="1333500" y="1389199"/>
            <a:ext cx="7134225" cy="4222475"/>
            <a:chOff x="1333500" y="1291163"/>
            <a:chExt cx="8070850" cy="4776828"/>
          </a:xfrm>
        </p:grpSpPr>
        <p:pic>
          <p:nvPicPr>
            <p:cNvPr id="2052" name="Picture 4" descr="Pangea: The Worst of Times - EA Forum">
              <a:extLst>
                <a:ext uri="{FF2B5EF4-FFF2-40B4-BE49-F238E27FC236}">
                  <a16:creationId xmlns:a16="http://schemas.microsoft.com/office/drawing/2014/main" id="{2DF2D09D-D11E-1883-3CFD-A561ABC08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291163"/>
              <a:ext cx="8070850" cy="4776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3D65CBA-BFFC-AC55-B64F-E8590A674E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2" t="2639" r="50760" b="84841"/>
            <a:stretch/>
          </p:blipFill>
          <p:spPr bwMode="auto">
            <a:xfrm>
              <a:off x="5010149" y="2879849"/>
              <a:ext cx="782333" cy="64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C334976C-02B3-44D8-8DF6-DFCF7062E2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80" t="5821" r="6964" b="72480"/>
            <a:stretch/>
          </p:blipFill>
          <p:spPr bwMode="auto">
            <a:xfrm>
              <a:off x="7320332" y="1828800"/>
              <a:ext cx="852117" cy="64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FE06FE-E5C9-8367-D177-1C5584E5614E}"/>
              </a:ext>
            </a:extLst>
          </p:cNvPr>
          <p:cNvSpPr txBox="1"/>
          <p:nvPr/>
        </p:nvSpPr>
        <p:spPr>
          <a:xfrm>
            <a:off x="8766849" y="1796703"/>
            <a:ext cx="3600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Giant volcanic eruptions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Asteroid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 level falls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cooling/warming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Anoxia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7295-23AD-214A-E8CA-2A9AA2012F58}"/>
              </a:ext>
            </a:extLst>
          </p:cNvPr>
          <p:cNvSpPr txBox="1"/>
          <p:nvPr/>
        </p:nvSpPr>
        <p:spPr>
          <a:xfrm>
            <a:off x="294642" y="6033824"/>
            <a:ext cx="91541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Secret: Dinosaurs are still among us, they are just much smaller and have feathers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2F89DD-B3E3-EE5D-E2E0-58A7BA0DE3D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2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is biodiversity distributed among organisms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https://lifegate.idiv.de/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F4DB4B2-A824-017A-9F46-CCC328AF8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071729"/>
            <a:ext cx="9964641" cy="45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discrepancy among species diversity, phylogenetic diversity, and biomass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AFD3191-FD74-4DA5-99DF-8C06BA7E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4" y="766119"/>
            <a:ext cx="4810125" cy="57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37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Sea</a:t>
            </a:r>
            <a:r>
              <a:rPr lang="en-US" dirty="0"/>
              <a:t>s are dominated by bacteria, </a:t>
            </a:r>
            <a:r>
              <a:rPr lang="en-US" dirty="0" err="1"/>
              <a:t>archea</a:t>
            </a:r>
            <a:r>
              <a:rPr lang="en-US" dirty="0"/>
              <a:t>, and animals. Mainland by plants.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A6A260-4D10-FDED-095D-0E2672BC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047095"/>
            <a:ext cx="8677275" cy="4686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01B85-5326-4E86-4937-78F6D07E3BB3}"/>
              </a:ext>
            </a:extLst>
          </p:cNvPr>
          <p:cNvCxnSpPr>
            <a:cxnSpLocks/>
          </p:cNvCxnSpPr>
          <p:nvPr/>
        </p:nvCxnSpPr>
        <p:spPr>
          <a:xfrm flipH="1">
            <a:off x="9901237" y="3733799"/>
            <a:ext cx="352425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F0BF54-9966-D52F-4FC7-21A7F892525C}"/>
              </a:ext>
            </a:extLst>
          </p:cNvPr>
          <p:cNvSpPr txBox="1"/>
          <p:nvPr/>
        </p:nvSpPr>
        <p:spPr>
          <a:xfrm>
            <a:off x="10296525" y="346778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</a:p>
          <a:p>
            <a:r>
              <a:rPr lang="en-US" dirty="0"/>
              <a:t>Cyanobacteria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52A9B8-D101-A155-B4BF-BE123997D0A0}"/>
              </a:ext>
            </a:extLst>
          </p:cNvPr>
          <p:cNvCxnSpPr>
            <a:cxnSpLocks/>
          </p:cNvCxnSpPr>
          <p:nvPr/>
        </p:nvCxnSpPr>
        <p:spPr>
          <a:xfrm flipH="1">
            <a:off x="9901237" y="2665099"/>
            <a:ext cx="352425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7C6C83-558B-6B72-F61B-920AB63D4BF8}"/>
              </a:ext>
            </a:extLst>
          </p:cNvPr>
          <p:cNvSpPr txBox="1"/>
          <p:nvPr/>
        </p:nvSpPr>
        <p:spPr>
          <a:xfrm>
            <a:off x="10296525" y="23990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</a:p>
          <a:p>
            <a:r>
              <a:rPr lang="en-US" dirty="0"/>
              <a:t>Diatoms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48124-F56A-405A-F6DF-99E44F4D23D1}"/>
              </a:ext>
            </a:extLst>
          </p:cNvPr>
          <p:cNvSpPr txBox="1"/>
          <p:nvPr/>
        </p:nvSpPr>
        <p:spPr>
          <a:xfrm>
            <a:off x="5817290" y="4751181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biomass is terrestrial!</a:t>
            </a:r>
          </a:p>
        </p:txBody>
      </p:sp>
    </p:spTree>
    <p:extLst>
      <p:ext uri="{BB962C8B-B14F-4D97-AF65-F5344CB8AC3E}">
        <p14:creationId xmlns:p14="http://schemas.microsoft.com/office/powerpoint/2010/main" val="366527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Altitudinal gradients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sea towards the mountain tops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681546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00" y="1322551"/>
            <a:ext cx="3451901" cy="40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43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94" y="1506640"/>
            <a:ext cx="9984157" cy="413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mid </a:t>
            </a:r>
            <a:r>
              <a:rPr lang="en-US"/>
              <a:t>domain effect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631BB2-1BDE-7BD1-A03D-BED61C10B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423722"/>
            <a:ext cx="8567530" cy="26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80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Latitudinal gradients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tropics towards the poles 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19532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Gaston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Basic and Applied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5E619-AE95-321C-DDA1-72419CC3E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04" y="1931739"/>
            <a:ext cx="5248491" cy="3369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CC210-8AE7-02B9-AF35-F5F1B99FE54E}"/>
              </a:ext>
            </a:extLst>
          </p:cNvPr>
          <p:cNvSpPr txBox="1"/>
          <p:nvPr/>
        </p:nvSpPr>
        <p:spPr>
          <a:xfrm>
            <a:off x="1224102" y="991483"/>
            <a:ext cx="599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 across the New World (grid cells of ~ 611,000 km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917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Magnitude of extinction events in %</a:t>
            </a:r>
            <a:r>
              <a:rPr lang="cs-CZ" dirty="0"/>
              <a:t> - </a:t>
            </a:r>
            <a:r>
              <a:rPr lang="cs-CZ" b="1" dirty="0"/>
              <a:t>background </a:t>
            </a:r>
            <a:r>
              <a:rPr lang="cs-CZ" b="1" dirty="0" err="1"/>
              <a:t>extinction</a:t>
            </a:r>
            <a:r>
              <a:rPr lang="cs-CZ" b="1" dirty="0"/>
              <a:t> </a:t>
            </a:r>
            <a:r>
              <a:rPr lang="cs-CZ" b="1" dirty="0" err="1"/>
              <a:t>rate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F39EC-3AA9-E346-01E9-2740F1A0D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290637"/>
            <a:ext cx="5915025" cy="4448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BCAB4B-BA07-533A-1B0A-14FD55A42799}"/>
              </a:ext>
            </a:extLst>
          </p:cNvPr>
          <p:cNvSpPr txBox="1"/>
          <p:nvPr/>
        </p:nvSpPr>
        <p:spPr>
          <a:xfrm>
            <a:off x="7841456" y="1372285"/>
            <a:ext cx="32146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both marine and terrestrial taxa considered, then it’s roughly 30-80% of extinct genera per </a:t>
            </a:r>
            <a:r>
              <a:rPr lang="cs-CZ" dirty="0"/>
              <a:t>big </a:t>
            </a:r>
            <a:r>
              <a:rPr lang="en-US" dirty="0"/>
              <a:t>event</a:t>
            </a:r>
            <a:endParaRPr lang="cs-CZ" dirty="0"/>
          </a:p>
          <a:p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usual</a:t>
            </a:r>
            <a:r>
              <a:rPr lang="cs-CZ" dirty="0"/>
              <a:t> background </a:t>
            </a:r>
            <a:r>
              <a:rPr lang="cs-CZ" dirty="0" err="1"/>
              <a:t>rate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ca </a:t>
            </a:r>
            <a:r>
              <a:rPr lang="cs-CZ" b="1" dirty="0"/>
              <a:t>0.1-1 per </a:t>
            </a:r>
            <a:r>
              <a:rPr lang="cs-CZ" b="1" dirty="0" err="1"/>
              <a:t>million</a:t>
            </a:r>
            <a:r>
              <a:rPr lang="cs-CZ" b="1" dirty="0"/>
              <a:t> species-</a:t>
            </a:r>
            <a:r>
              <a:rPr lang="cs-CZ" b="1" dirty="0" err="1"/>
              <a:t>year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fossilizing</a:t>
            </a:r>
            <a:r>
              <a:rPr lang="cs-CZ" dirty="0"/>
              <a:t> </a:t>
            </a:r>
            <a:r>
              <a:rPr lang="cs-CZ" dirty="0" err="1"/>
              <a:t>organisms</a:t>
            </a:r>
            <a:r>
              <a:rPr lang="cs-CZ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64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Inverted latitudinal gradients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Xx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xs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Distance decay of similarity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first law of biogeography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66486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Species-area relationship: the basics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Arrhenius (1921)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6D2C733-B32F-7C63-CD4A-2486AF30B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4108055"/>
            <a:ext cx="6998608" cy="16797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FD1287DD-A280-7277-1030-8541B0C85574}"/>
              </a:ext>
            </a:extLst>
          </p:cNvPr>
          <p:cNvGrpSpPr/>
          <p:nvPr/>
        </p:nvGrpSpPr>
        <p:grpSpPr>
          <a:xfrm>
            <a:off x="8341954" y="1421337"/>
            <a:ext cx="3288392" cy="1638168"/>
            <a:chOff x="8332108" y="899160"/>
            <a:chExt cx="3288392" cy="163816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79BA6D2-2411-0931-D38D-87EA5CC0A1F8}"/>
                </a:ext>
              </a:extLst>
            </p:cNvPr>
            <p:cNvSpPr/>
            <p:nvPr/>
          </p:nvSpPr>
          <p:spPr>
            <a:xfrm>
              <a:off x="8332108" y="899160"/>
              <a:ext cx="3288392" cy="15316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/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B58D446-BEC4-2533-D01E-DB04C480C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8613" y="1505296"/>
                  <a:ext cx="8581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96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/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D883DA7-7748-7CB3-A6E1-38F283F99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855" y="1983330"/>
                  <a:ext cx="288963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52A443-1581-93FA-BD8F-9B71DF9A6CF9}"/>
                </a:ext>
              </a:extLst>
            </p:cNvPr>
            <p:cNvSpPr txBox="1"/>
            <p:nvPr/>
          </p:nvSpPr>
          <p:spPr>
            <a:xfrm>
              <a:off x="8332108" y="981825"/>
              <a:ext cx="3211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 law (</a:t>
              </a:r>
              <a:r>
                <a:rPr lang="en-US" dirty="0" err="1"/>
                <a:t>mocninn</a:t>
              </a:r>
              <a:r>
                <a:rPr lang="cs-CZ" dirty="0"/>
                <a:t>á funkce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0DFF41-9F4B-311F-1823-8ECCD749F98F}"/>
              </a:ext>
            </a:extLst>
          </p:cNvPr>
          <p:cNvGrpSpPr/>
          <p:nvPr/>
        </p:nvGrpSpPr>
        <p:grpSpPr>
          <a:xfrm>
            <a:off x="1267830" y="978842"/>
            <a:ext cx="2850539" cy="2911796"/>
            <a:chOff x="1267830" y="978842"/>
            <a:chExt cx="2850539" cy="291179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91A7F2-50DE-5431-90E4-7B0B17D3746B}"/>
                </a:ext>
              </a:extLst>
            </p:cNvPr>
            <p:cNvGrpSpPr/>
            <p:nvPr/>
          </p:nvGrpSpPr>
          <p:grpSpPr>
            <a:xfrm>
              <a:off x="1267830" y="1097110"/>
              <a:ext cx="2850539" cy="2793528"/>
              <a:chOff x="2182230" y="1154583"/>
              <a:chExt cx="2850539" cy="279352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162A80-3AD0-F6AD-617D-9A59D2D05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2230" y="1154583"/>
                <a:ext cx="2850539" cy="279352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63868BC-9340-2750-09FF-1A966147ED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05" y="1414922"/>
                <a:ext cx="2378164" cy="1913933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A35C7-5CBA-0225-363E-0F461D6FB785}"/>
                </a:ext>
              </a:extLst>
            </p:cNvPr>
            <p:cNvSpPr txBox="1"/>
            <p:nvPr/>
          </p:nvSpPr>
          <p:spPr>
            <a:xfrm>
              <a:off x="3226819" y="3260227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4EF0582-4E20-33EA-D284-49D9521A2D19}"/>
                </a:ext>
              </a:extLst>
            </p:cNvPr>
            <p:cNvSpPr txBox="1"/>
            <p:nvPr/>
          </p:nvSpPr>
          <p:spPr>
            <a:xfrm rot="16200000">
              <a:off x="1206274" y="1040398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3D7A39-0939-EE32-531C-5FAA85CEEAC7}"/>
              </a:ext>
            </a:extLst>
          </p:cNvPr>
          <p:cNvGrpSpPr/>
          <p:nvPr/>
        </p:nvGrpSpPr>
        <p:grpSpPr>
          <a:xfrm>
            <a:off x="5166361" y="1097110"/>
            <a:ext cx="2850540" cy="2793528"/>
            <a:chOff x="6252911" y="1297723"/>
            <a:chExt cx="2850540" cy="279352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06A84C2-E69C-D7C7-FA05-9344FDF15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52912" y="1297723"/>
              <a:ext cx="2850539" cy="279352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80A61B-38FE-C23E-D7CB-D7636924FEAD}"/>
                </a:ext>
              </a:extLst>
            </p:cNvPr>
            <p:cNvSpPr txBox="1"/>
            <p:nvPr/>
          </p:nvSpPr>
          <p:spPr>
            <a:xfrm>
              <a:off x="7258050" y="3429000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E1AE29-96B1-202C-6991-6832B91E1D51}"/>
                </a:ext>
              </a:extLst>
            </p:cNvPr>
            <p:cNvSpPr txBox="1"/>
            <p:nvPr/>
          </p:nvSpPr>
          <p:spPr>
            <a:xfrm rot="16200000">
              <a:off x="6191355" y="3035251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94385DD-F06C-F8C2-A8EF-DB92883AC876}"/>
                </a:ext>
              </a:extLst>
            </p:cNvPr>
            <p:cNvCxnSpPr/>
            <p:nvPr/>
          </p:nvCxnSpPr>
          <p:spPr>
            <a:xfrm flipV="1">
              <a:off x="7019925" y="1609725"/>
              <a:ext cx="2000250" cy="1363970"/>
            </a:xfrm>
            <a:prstGeom prst="line">
              <a:avLst/>
            </a:prstGeom>
            <a:ln w="28575">
              <a:solidFill>
                <a:srgbClr val="F985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627A99-E7A0-56E6-B5B5-47300485FA9B}"/>
              </a:ext>
            </a:extLst>
          </p:cNvPr>
          <p:cNvGrpSpPr/>
          <p:nvPr/>
        </p:nvGrpSpPr>
        <p:grpSpPr>
          <a:xfrm>
            <a:off x="5165537" y="988393"/>
            <a:ext cx="2503544" cy="2625273"/>
            <a:chOff x="5165537" y="988393"/>
            <a:chExt cx="2503544" cy="262527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57ECA5-7448-B1CF-6A5F-CCA615E8B01A}"/>
                </a:ext>
              </a:extLst>
            </p:cNvPr>
            <p:cNvSpPr txBox="1"/>
            <p:nvPr/>
          </p:nvSpPr>
          <p:spPr>
            <a:xfrm>
              <a:off x="7176638" y="3244334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(A)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F50005-94E0-0D99-B4D7-9E794B5DF297}"/>
                </a:ext>
              </a:extLst>
            </p:cNvPr>
            <p:cNvSpPr txBox="1"/>
            <p:nvPr/>
          </p:nvSpPr>
          <p:spPr>
            <a:xfrm rot="16200000">
              <a:off x="5103981" y="104994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69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Xx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xs</a:t>
            </a: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The current extinction rate vs paleontological </a:t>
            </a:r>
            <a:r>
              <a:rPr lang="en-US" b="1" dirty="0"/>
              <a:t>background rates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79A3A-CEF7-2DD1-0431-80374C89D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02"/>
          <a:stretch/>
        </p:blipFill>
        <p:spPr>
          <a:xfrm>
            <a:off x="1333500" y="1025793"/>
            <a:ext cx="6607393" cy="480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BA700-8A5C-04E5-5889-499E813AC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4" t="61433" r="4827"/>
          <a:stretch/>
        </p:blipFill>
        <p:spPr>
          <a:xfrm>
            <a:off x="7146235" y="1928477"/>
            <a:ext cx="5045765" cy="3001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E886-B142-7090-FCD2-0A632C823251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1A59A8-32B8-4814-6AF6-AC426ACACB03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19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Increases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en-US" dirty="0"/>
              <a:t>diversity </a:t>
            </a:r>
            <a:r>
              <a:rPr lang="cs-CZ" dirty="0" err="1"/>
              <a:t>after</a:t>
            </a:r>
            <a:r>
              <a:rPr lang="cs-CZ" dirty="0"/>
              <a:t> </a:t>
            </a:r>
            <a:r>
              <a:rPr lang="cs-CZ" dirty="0" err="1"/>
              <a:t>extinction</a:t>
            </a:r>
            <a:r>
              <a:rPr lang="cs-CZ" dirty="0"/>
              <a:t> </a:t>
            </a:r>
            <a:r>
              <a:rPr lang="cs-CZ" dirty="0" err="1"/>
              <a:t>events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Sepkoski curve showing diversity of marine animal familes through time and 5 major mass exticntion events.">
            <a:extLst>
              <a:ext uri="{FF2B5EF4-FFF2-40B4-BE49-F238E27FC236}">
                <a16:creationId xmlns:a16="http://schemas.microsoft.com/office/drawing/2014/main" id="{1EB9117D-802F-E694-6F6D-D2E30D97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 bwMode="auto">
          <a:xfrm>
            <a:off x="1053133" y="1235439"/>
            <a:ext cx="9448799" cy="410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D2431-A7EC-E99B-67ED-A765BE90C82A}"/>
              </a:ext>
            </a:extLst>
          </p:cNvPr>
          <p:cNvSpPr txBox="1"/>
          <p:nvPr/>
        </p:nvSpPr>
        <p:spPr>
          <a:xfrm>
            <a:off x="2897047" y="1274790"/>
            <a:ext cx="6397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err="1"/>
              <a:t>Diversification</a:t>
            </a:r>
            <a:r>
              <a:rPr lang="cs-CZ" dirty="0"/>
              <a:t> = </a:t>
            </a:r>
            <a:r>
              <a:rPr lang="cs-CZ" dirty="0" err="1"/>
              <a:t>speciation</a:t>
            </a:r>
            <a:r>
              <a:rPr lang="cs-CZ" dirty="0"/>
              <a:t> – </a:t>
            </a:r>
            <a:r>
              <a:rPr lang="cs-CZ" dirty="0" err="1"/>
              <a:t>extinction</a:t>
            </a:r>
            <a:endParaRPr lang="cs-CZ" dirty="0"/>
          </a:p>
          <a:p>
            <a:r>
              <a:rPr lang="cs-CZ" b="1" dirty="0" err="1"/>
              <a:t>Radiation</a:t>
            </a:r>
            <a:r>
              <a:rPr lang="cs-CZ" dirty="0"/>
              <a:t> </a:t>
            </a:r>
            <a:r>
              <a:rPr lang="en-US" dirty="0"/>
              <a:t>= rapid diversification from a small number of taxa</a:t>
            </a:r>
          </a:p>
        </p:txBody>
      </p:sp>
    </p:spTree>
    <p:extLst>
      <p:ext uri="{BB962C8B-B14F-4D97-AF65-F5344CB8AC3E}">
        <p14:creationId xmlns:p14="http://schemas.microsoft.com/office/powerpoint/2010/main" val="35204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new species emerge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Speciation and natural selection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Speciation</a:t>
            </a:r>
            <a:r>
              <a:rPr lang="en-US" dirty="0"/>
              <a:t> = how new species are created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75971-3D27-05A5-0479-CF939F8C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7BFC5-BDF5-EE0C-005E-512270D427C0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936FF0-89A9-C882-7D67-A4FC409A2CA2}"/>
              </a:ext>
            </a:extLst>
          </p:cNvPr>
          <p:cNvGrpSpPr/>
          <p:nvPr/>
        </p:nvGrpSpPr>
        <p:grpSpPr>
          <a:xfrm>
            <a:off x="3133725" y="2678056"/>
            <a:ext cx="8239125" cy="2031325"/>
            <a:chOff x="3133725" y="2678056"/>
            <a:chExt cx="8239125" cy="203132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0A62E2-3870-A8E3-7108-DDAA851C1F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725" y="3139721"/>
              <a:ext cx="5229225" cy="11234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EE302D-9741-ABD8-6CE1-04280137A551}"/>
                </a:ext>
              </a:extLst>
            </p:cNvPr>
            <p:cNvSpPr txBox="1"/>
            <p:nvPr/>
          </p:nvSpPr>
          <p:spPr>
            <a:xfrm>
              <a:off x="8458200" y="2678056"/>
              <a:ext cx="29146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 err="1"/>
                <a:t>This</a:t>
              </a:r>
              <a:r>
                <a:rPr lang="cs-CZ" dirty="0"/>
                <a:t> </a:t>
              </a:r>
              <a:r>
                <a:rPr lang="cs-CZ" dirty="0" err="1"/>
                <a:t>can</a:t>
              </a:r>
              <a:r>
                <a:rPr lang="cs-CZ" dirty="0"/>
                <a:t> </a:t>
              </a:r>
              <a:r>
                <a:rPr lang="cs-CZ" dirty="0" err="1"/>
                <a:t>only</a:t>
              </a:r>
              <a:r>
                <a:rPr lang="cs-CZ" dirty="0"/>
                <a:t> </a:t>
              </a:r>
              <a:r>
                <a:rPr lang="cs-CZ" dirty="0" err="1"/>
                <a:t>work</a:t>
              </a:r>
              <a:r>
                <a:rPr lang="cs-CZ" dirty="0"/>
                <a:t> </a:t>
              </a:r>
              <a:r>
                <a:rPr lang="cs-CZ" dirty="0" err="1"/>
                <a:t>when</a:t>
              </a:r>
              <a:r>
                <a:rPr lang="cs-CZ" dirty="0"/>
                <a:t> </a:t>
              </a:r>
              <a:r>
                <a:rPr lang="cs-CZ" b="1" dirty="0"/>
                <a:t>species </a:t>
              </a:r>
              <a:r>
                <a:rPr lang="cs-CZ" b="1" dirty="0" err="1"/>
                <a:t>change</a:t>
              </a:r>
              <a:r>
                <a:rPr lang="cs-CZ" b="1" dirty="0"/>
                <a:t> in </a:t>
              </a:r>
              <a:r>
                <a:rPr lang="cs-CZ" b="1" dirty="0" err="1"/>
                <a:t>time</a:t>
              </a:r>
              <a:r>
                <a:rPr lang="en-US" b="1" dirty="0"/>
                <a:t>!</a:t>
              </a:r>
            </a:p>
            <a:p>
              <a:endParaRPr lang="en-US" b="1" dirty="0"/>
            </a:p>
            <a:p>
              <a:r>
                <a:rPr lang="en-US" dirty="0"/>
                <a:t>This happens through </a:t>
              </a:r>
              <a:r>
                <a:rPr lang="en-US" b="1" dirty="0"/>
                <a:t>genetic drift </a:t>
              </a:r>
              <a:r>
                <a:rPr lang="en-US" dirty="0"/>
                <a:t>(mutations), or </a:t>
              </a:r>
              <a:r>
                <a:rPr lang="en-US" b="1" dirty="0"/>
                <a:t>adaptation to new environment</a:t>
              </a:r>
              <a:endParaRPr lang="cs-CZ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7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change, according to </a:t>
            </a:r>
            <a:r>
              <a:rPr lang="en-US" dirty="0">
                <a:solidFill>
                  <a:schemeClr val="tx1"/>
                </a:solidFill>
              </a:rPr>
              <a:t>Lamarck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320E22-A23E-4E37-FD71-72FC939C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62" y="1057841"/>
            <a:ext cx="67627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5325A3-03B5-2DBD-9129-BF4AF773223F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Jean Baptiste Lamarck (1744 – 1829)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42CEF-7316-D534-299A-15AA8BBED9F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A7506B-71CA-0B84-F353-8366D370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66800"/>
            <a:ext cx="1660167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9785</TotalTime>
  <Words>3294</Words>
  <Application>Microsoft Office PowerPoint</Application>
  <PresentationFormat>Widescreen</PresentationFormat>
  <Paragraphs>392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Cambria Math</vt:lpstr>
      <vt:lpstr>Helvetica Neue</vt:lpstr>
      <vt:lpstr>Office Theme</vt:lpstr>
      <vt:lpstr>Evolution of global biodiversity</vt:lpstr>
      <vt:lpstr>How biodiversity came to be?</vt:lpstr>
      <vt:lpstr>Biodiversity through geological time</vt:lpstr>
      <vt:lpstr>Magnitude of extinction events in % - background extinction rate</vt:lpstr>
      <vt:lpstr>The current extinction rate vs paleontological background rates</vt:lpstr>
      <vt:lpstr>Increases of diversity after extinction events</vt:lpstr>
      <vt:lpstr>How new species emerge</vt:lpstr>
      <vt:lpstr>Speciation = how new species are created</vt:lpstr>
      <vt:lpstr>Species change, according to Lamarck</vt:lpstr>
      <vt:lpstr>Species change, according to Darwin: natural selection</vt:lpstr>
      <vt:lpstr>Adaptation</vt:lpstr>
      <vt:lpstr>Types of selection</vt:lpstr>
      <vt:lpstr>From natural selection to speciation</vt:lpstr>
      <vt:lpstr>What supports this idea of evolution?</vt:lpstr>
      <vt:lpstr>Phylogeny</vt:lpstr>
      <vt:lpstr>Phylogeny – the tree of life</vt:lpstr>
      <vt:lpstr>Phylogeny – the tree of life</vt:lpstr>
      <vt:lpstr>Phylogeny – the tree of life</vt:lpstr>
      <vt:lpstr>Phylogeny – the tree of life</vt:lpstr>
      <vt:lpstr>Phylogeny – the tree of life</vt:lpstr>
      <vt:lpstr>What you should remember</vt:lpstr>
      <vt:lpstr>How much biodiversity is now on Earth</vt:lpstr>
      <vt:lpstr>How do we know the total number of species?</vt:lpstr>
      <vt:lpstr>How do we know the total number of species?</vt:lpstr>
      <vt:lpstr>How do we know the total number of species?</vt:lpstr>
      <vt:lpstr>Terry Erwin: 30 million insect species</vt:lpstr>
      <vt:lpstr>Novotny: Low host specificity of herbivorous insects</vt:lpstr>
      <vt:lpstr>Novotny: Low host specificity of herbivorous insects</vt:lpstr>
      <vt:lpstr>How is biodiversity distributed among organisms</vt:lpstr>
      <vt:lpstr>How is biodiversity distributed among organisms</vt:lpstr>
      <vt:lpstr>The discrepancy among species diversity, phylogenetic diversity, and biomass</vt:lpstr>
      <vt:lpstr>Seas are dominated by bacteria, archea, and animals. Mainland by plants.</vt:lpstr>
      <vt:lpstr>Thank you. Questions?</vt:lpstr>
      <vt:lpstr>Altitudinal gradients</vt:lpstr>
      <vt:lpstr>Elevational gradient of species richness</vt:lpstr>
      <vt:lpstr>Elevational gradient of species richness</vt:lpstr>
      <vt:lpstr>The mid domain effect</vt:lpstr>
      <vt:lpstr>Latitudinal gradients</vt:lpstr>
      <vt:lpstr>Latitudinal gradient</vt:lpstr>
      <vt:lpstr>Inverted latitudinal gradients</vt:lpstr>
      <vt:lpstr>Distance decay of similarity</vt:lpstr>
      <vt:lpstr>Species-area relationship: the basics</vt:lpstr>
      <vt:lpstr>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706</cp:revision>
  <cp:lastPrinted>2022-01-20T14:55:36Z</cp:lastPrinted>
  <dcterms:created xsi:type="dcterms:W3CDTF">2021-11-22T08:31:33Z</dcterms:created>
  <dcterms:modified xsi:type="dcterms:W3CDTF">2022-11-13T18:45:01Z</dcterms:modified>
</cp:coreProperties>
</file>